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9" autoAdjust="0"/>
    <p:restoredTop sz="94660"/>
  </p:normalViewPr>
  <p:slideViewPr>
    <p:cSldViewPr snapToGrid="0">
      <p:cViewPr varScale="1">
        <p:scale>
          <a:sx n="80" d="100"/>
          <a:sy n="80" d="100"/>
        </p:scale>
        <p:origin x="15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6E981-B4CC-40B7-B9C9-A6F33B65F5A7}" type="datetimeFigureOut">
              <a:rPr lang="en-US" smtClean="0"/>
              <a:t>27-Sep-22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8CE2D-7E51-4F1E-9C94-9AFB8BECE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3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6E981-B4CC-40B7-B9C9-A6F33B65F5A7}" type="datetimeFigureOut">
              <a:rPr lang="en-US" smtClean="0"/>
              <a:t>27-Sep-22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8CE2D-7E51-4F1E-9C94-9AFB8BECE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163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6E981-B4CC-40B7-B9C9-A6F33B65F5A7}" type="datetimeFigureOut">
              <a:rPr lang="en-US" smtClean="0"/>
              <a:t>27-Sep-22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8CE2D-7E51-4F1E-9C94-9AFB8BECE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128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6E981-B4CC-40B7-B9C9-A6F33B65F5A7}" type="datetimeFigureOut">
              <a:rPr lang="en-US" smtClean="0"/>
              <a:t>27-Sep-22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8CE2D-7E51-4F1E-9C94-9AFB8BECE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65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6E981-B4CC-40B7-B9C9-A6F33B65F5A7}" type="datetimeFigureOut">
              <a:rPr lang="en-US" smtClean="0"/>
              <a:t>27-Sep-22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8CE2D-7E51-4F1E-9C94-9AFB8BECE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06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6E981-B4CC-40B7-B9C9-A6F33B65F5A7}" type="datetimeFigureOut">
              <a:rPr lang="en-US" smtClean="0"/>
              <a:t>27-Sep-22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8CE2D-7E51-4F1E-9C94-9AFB8BECE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44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6E981-B4CC-40B7-B9C9-A6F33B65F5A7}" type="datetimeFigureOut">
              <a:rPr lang="en-US" smtClean="0"/>
              <a:t>27-Sep-22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8CE2D-7E51-4F1E-9C94-9AFB8BECE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42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6E981-B4CC-40B7-B9C9-A6F33B65F5A7}" type="datetimeFigureOut">
              <a:rPr lang="en-US" smtClean="0"/>
              <a:t>27-Sep-22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8CE2D-7E51-4F1E-9C94-9AFB8BECE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23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6E981-B4CC-40B7-B9C9-A6F33B65F5A7}" type="datetimeFigureOut">
              <a:rPr lang="en-US" smtClean="0"/>
              <a:t>27-Sep-22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8CE2D-7E51-4F1E-9C94-9AFB8BECE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51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6E981-B4CC-40B7-B9C9-A6F33B65F5A7}" type="datetimeFigureOut">
              <a:rPr lang="en-US" smtClean="0"/>
              <a:t>27-Sep-22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8CE2D-7E51-4F1E-9C94-9AFB8BECE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135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6E981-B4CC-40B7-B9C9-A6F33B65F5A7}" type="datetimeFigureOut">
              <a:rPr lang="en-US" smtClean="0"/>
              <a:t>27-Sep-22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8CE2D-7E51-4F1E-9C94-9AFB8BECE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53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6E981-B4CC-40B7-B9C9-A6F33B65F5A7}" type="datetimeFigureOut">
              <a:rPr lang="en-US" smtClean="0"/>
              <a:t>27-Sep-22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B8CE2D-7E51-4F1E-9C94-9AFB8BECE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979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28279"/>
            <a:ext cx="9144000" cy="82675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Maiandra GD" panose="020E0502030308020204" pitchFamily="34" charset="0"/>
              </a:rPr>
              <a:t>Flight Price Prediction</a:t>
            </a:r>
            <a:endParaRPr lang="en-US" dirty="0">
              <a:latin typeface="Maiandra GD" panose="020E0502030308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56221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Maiandra GD" panose="020E0502030308020204" pitchFamily="34" charset="0"/>
              </a:rPr>
              <a:t>By </a:t>
            </a:r>
          </a:p>
          <a:p>
            <a:r>
              <a:rPr lang="en-US" dirty="0" err="1" smtClean="0">
                <a:latin typeface="Maiandra GD" panose="020E0502030308020204" pitchFamily="34" charset="0"/>
              </a:rPr>
              <a:t>Manoj.I.V</a:t>
            </a:r>
            <a:endParaRPr lang="en-US" dirty="0" smtClean="0">
              <a:latin typeface="Maiandra GD" panose="020E0502030308020204" pitchFamily="34" charset="0"/>
            </a:endParaRPr>
          </a:p>
          <a:p>
            <a:r>
              <a:rPr lang="en-US" dirty="0" err="1" smtClean="0">
                <a:latin typeface="Maiandra GD" panose="020E0502030308020204" pitchFamily="34" charset="0"/>
              </a:rPr>
              <a:t>Fliprobo</a:t>
            </a:r>
            <a:r>
              <a:rPr lang="en-US" dirty="0" smtClean="0">
                <a:latin typeface="Maiandra GD" panose="020E0502030308020204" pitchFamily="34" charset="0"/>
              </a:rPr>
              <a:t> Technologies</a:t>
            </a:r>
          </a:p>
          <a:p>
            <a:r>
              <a:rPr lang="en-US" dirty="0" err="1" smtClean="0">
                <a:latin typeface="Maiandra GD" panose="020E0502030308020204" pitchFamily="34" charset="0"/>
              </a:rPr>
              <a:t>Datatrained</a:t>
            </a:r>
            <a:endParaRPr lang="en-US" dirty="0">
              <a:latin typeface="Maiandra GD" panose="020E0502030308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242" y="1155032"/>
            <a:ext cx="5626767" cy="31650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9251" y="102306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6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357" y="184651"/>
            <a:ext cx="10515600" cy="68045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Maiandra GD" panose="020E0502030308020204" pitchFamily="34" charset="0"/>
              </a:rPr>
              <a:t>Explorative Data Analysis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2379" y="1380456"/>
            <a:ext cx="4766051" cy="53267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645" y="865109"/>
            <a:ext cx="58293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510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169" y="124493"/>
            <a:ext cx="10515600" cy="777875"/>
          </a:xfrm>
        </p:spPr>
        <p:txBody>
          <a:bodyPr/>
          <a:lstStyle/>
          <a:p>
            <a:pPr algn="ctr"/>
            <a:r>
              <a:rPr lang="en-US" dirty="0">
                <a:latin typeface="Maiandra GD" panose="020E0502030308020204" pitchFamily="34" charset="0"/>
              </a:rPr>
              <a:t>Explorative Data Analysis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7545" y="1203158"/>
            <a:ext cx="8801643" cy="523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05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886159"/>
          </a:xfrm>
        </p:spPr>
        <p:txBody>
          <a:bodyPr/>
          <a:lstStyle/>
          <a:p>
            <a:pPr algn="ctr"/>
            <a:r>
              <a:rPr lang="en-US" dirty="0">
                <a:latin typeface="Maiandra GD" panose="020E0502030308020204" pitchFamily="34" charset="0"/>
              </a:rPr>
              <a:t>Explorative Data Analysis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629" t="31318" r="15592" b="5640"/>
          <a:stretch/>
        </p:blipFill>
        <p:spPr>
          <a:xfrm>
            <a:off x="360946" y="854242"/>
            <a:ext cx="5245769" cy="27432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5789" t="27534" r="24211" b="11735"/>
          <a:stretch/>
        </p:blipFill>
        <p:spPr>
          <a:xfrm>
            <a:off x="5955632" y="854242"/>
            <a:ext cx="5650832" cy="32157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5986" t="27182" r="51547" b="36485"/>
          <a:stretch/>
        </p:blipFill>
        <p:spPr>
          <a:xfrm>
            <a:off x="625642" y="3886201"/>
            <a:ext cx="3958389" cy="249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25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Maiandra GD" panose="020E0502030308020204" pitchFamily="34" charset="0"/>
              </a:rPr>
              <a:t>Explorative Data Analysis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8052" y="1957972"/>
            <a:ext cx="6063915" cy="443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2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3970"/>
          </a:xfrm>
        </p:spPr>
        <p:txBody>
          <a:bodyPr/>
          <a:lstStyle/>
          <a:p>
            <a:pPr algn="ctr"/>
            <a:r>
              <a:rPr lang="en-US" dirty="0" smtClean="0">
                <a:latin typeface="Maiandra GD" panose="020E0502030308020204" pitchFamily="34" charset="0"/>
              </a:rPr>
              <a:t>EDA and Data Cleaning</a:t>
            </a:r>
            <a:endParaRPr lang="en-US" dirty="0">
              <a:latin typeface="Maiandra GD" panose="020E0502030308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852" t="33806" r="33625" b="38543"/>
          <a:stretch/>
        </p:blipFill>
        <p:spPr>
          <a:xfrm>
            <a:off x="336884" y="2141621"/>
            <a:ext cx="3910263" cy="12031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964" y="2331118"/>
            <a:ext cx="375285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15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958349"/>
          </a:xfrm>
        </p:spPr>
        <p:txBody>
          <a:bodyPr/>
          <a:lstStyle/>
          <a:p>
            <a:pPr algn="ctr"/>
            <a:r>
              <a:rPr lang="en-US" dirty="0">
                <a:latin typeface="Maiandra GD" panose="020E0502030308020204" pitchFamily="34" charset="0"/>
              </a:rPr>
              <a:t>EDA and Data Cleaning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541" t="26341" r="14660"/>
          <a:stretch/>
        </p:blipFill>
        <p:spPr>
          <a:xfrm>
            <a:off x="144378" y="1467852"/>
            <a:ext cx="5402179" cy="32051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7468" t="27182" r="11776" b="3311"/>
          <a:stretch/>
        </p:blipFill>
        <p:spPr>
          <a:xfrm>
            <a:off x="5390146" y="2865379"/>
            <a:ext cx="6597317" cy="364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927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231" y="124494"/>
            <a:ext cx="10515600" cy="801938"/>
          </a:xfrm>
        </p:spPr>
        <p:txBody>
          <a:bodyPr/>
          <a:lstStyle/>
          <a:p>
            <a:pPr algn="ctr"/>
            <a:r>
              <a:rPr lang="en-US" dirty="0">
                <a:latin typeface="Maiandra GD" panose="020E0502030308020204" pitchFamily="34" charset="0"/>
              </a:rPr>
              <a:t>EDA and Data Cleaning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385" t="27170" r="16214"/>
          <a:stretch/>
        </p:blipFill>
        <p:spPr>
          <a:xfrm>
            <a:off x="192504" y="1840832"/>
            <a:ext cx="5293895" cy="316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901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Maiandra GD" panose="020E0502030308020204" pitchFamily="34" charset="0"/>
              </a:rPr>
              <a:t>EDA and Data Cleaning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0408" y="1873751"/>
            <a:ext cx="7964539" cy="483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09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169" y="88398"/>
            <a:ext cx="10515600" cy="958349"/>
          </a:xfrm>
        </p:spPr>
        <p:txBody>
          <a:bodyPr/>
          <a:lstStyle/>
          <a:p>
            <a:pPr algn="ctr"/>
            <a:r>
              <a:rPr lang="en-US" dirty="0">
                <a:latin typeface="Maiandra GD" panose="020E0502030308020204" pitchFamily="34" charset="0"/>
              </a:rPr>
              <a:t>EDA and Data Cleaning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007" t="28553" r="49481"/>
          <a:stretch/>
        </p:blipFill>
        <p:spPr>
          <a:xfrm>
            <a:off x="187890" y="1239253"/>
            <a:ext cx="4523873" cy="5265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6184" t="29639" r="12073" b="10260"/>
          <a:stretch/>
        </p:blipFill>
        <p:spPr>
          <a:xfrm>
            <a:off x="4899662" y="1371601"/>
            <a:ext cx="6795034" cy="320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370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Maiandra GD" panose="020E0502030308020204" pitchFamily="34" charset="0"/>
              </a:rPr>
              <a:t>EDA and Data Cleaning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2171" y="2078288"/>
            <a:ext cx="42676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89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137" y="148556"/>
            <a:ext cx="10515600" cy="729749"/>
          </a:xfrm>
        </p:spPr>
        <p:txBody>
          <a:bodyPr/>
          <a:lstStyle/>
          <a:p>
            <a:pPr algn="ctr"/>
            <a:r>
              <a:rPr lang="en-US" dirty="0" smtClean="0">
                <a:latin typeface="Maiandra GD" panose="020E0502030308020204" pitchFamily="34" charset="0"/>
              </a:rPr>
              <a:t>Problem Statement</a:t>
            </a:r>
            <a:endParaRPr lang="en-US" dirty="0">
              <a:latin typeface="Maiandra GD" panose="020E0502030308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670" t="30213" r="10462" b="1491"/>
          <a:stretch/>
        </p:blipFill>
        <p:spPr>
          <a:xfrm>
            <a:off x="988595" y="974557"/>
            <a:ext cx="10166684" cy="566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57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4881"/>
            <a:ext cx="10515600" cy="66123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Maiandra GD" panose="020E0502030308020204" pitchFamily="34" charset="0"/>
              </a:rPr>
              <a:t>Preprocessing and Model Building</a:t>
            </a:r>
            <a:endParaRPr lang="en-US" dirty="0">
              <a:latin typeface="Maiandra GD" panose="020E0502030308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385" t="28276" r="35646"/>
          <a:stretch/>
        </p:blipFill>
        <p:spPr>
          <a:xfrm>
            <a:off x="296780" y="917784"/>
            <a:ext cx="5486002" cy="45176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6776" t="31044" r="14934" b="25602"/>
          <a:stretch/>
        </p:blipFill>
        <p:spPr>
          <a:xfrm>
            <a:off x="3609474" y="3826293"/>
            <a:ext cx="8325853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20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178" y="0"/>
            <a:ext cx="10515600" cy="789907"/>
          </a:xfrm>
        </p:spPr>
        <p:txBody>
          <a:bodyPr/>
          <a:lstStyle/>
          <a:p>
            <a:pPr algn="ctr"/>
            <a:r>
              <a:rPr lang="en-US" dirty="0" smtClean="0">
                <a:latin typeface="Maiandra GD" panose="020E0502030308020204" pitchFamily="34" charset="0"/>
              </a:rPr>
              <a:t>Model Building</a:t>
            </a:r>
            <a:endParaRPr lang="en-US" dirty="0">
              <a:latin typeface="Maiandra GD" panose="020E0502030308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230" t="31871" r="10618" b="3704"/>
          <a:stretch/>
        </p:blipFill>
        <p:spPr>
          <a:xfrm>
            <a:off x="72243" y="649706"/>
            <a:ext cx="5739063" cy="28033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5099" t="28938" r="20165" b="5943"/>
          <a:stretch/>
        </p:blipFill>
        <p:spPr>
          <a:xfrm>
            <a:off x="6384650" y="788068"/>
            <a:ext cx="5446187" cy="30800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5296" t="32097" r="20757"/>
          <a:stretch/>
        </p:blipFill>
        <p:spPr>
          <a:xfrm>
            <a:off x="72243" y="3717757"/>
            <a:ext cx="5546450" cy="293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35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257" y="12032"/>
            <a:ext cx="10515600" cy="741780"/>
          </a:xfrm>
        </p:spPr>
        <p:txBody>
          <a:bodyPr/>
          <a:lstStyle/>
          <a:p>
            <a:pPr algn="ctr"/>
            <a:r>
              <a:rPr lang="en-US" dirty="0">
                <a:latin typeface="Maiandra GD" panose="020E0502030308020204" pitchFamily="34" charset="0"/>
              </a:rPr>
              <a:t>Model Building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918" t="28830" r="27096" b="5087"/>
          <a:stretch/>
        </p:blipFill>
        <p:spPr>
          <a:xfrm>
            <a:off x="156411" y="842211"/>
            <a:ext cx="4487779" cy="28755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7369" t="30166" r="20263" b="3311"/>
          <a:stretch/>
        </p:blipFill>
        <p:spPr>
          <a:xfrm>
            <a:off x="5797961" y="1028701"/>
            <a:ext cx="6189502" cy="37117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6875" t="26831" r="28257" b="8225"/>
          <a:stretch/>
        </p:blipFill>
        <p:spPr>
          <a:xfrm>
            <a:off x="733296" y="3717760"/>
            <a:ext cx="4487779" cy="298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74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2461"/>
            <a:ext cx="10515600" cy="5492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Maiandra GD" panose="020E0502030308020204" pitchFamily="34" charset="0"/>
              </a:rPr>
              <a:t>Model Building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940" t="30692" r="28184"/>
          <a:stretch/>
        </p:blipFill>
        <p:spPr>
          <a:xfrm>
            <a:off x="521369" y="661736"/>
            <a:ext cx="4247148" cy="30158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7269" t="28762" r="29539" b="7172"/>
          <a:stretch/>
        </p:blipFill>
        <p:spPr>
          <a:xfrm>
            <a:off x="6358242" y="661736"/>
            <a:ext cx="5312389" cy="35974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6085" t="30692" r="30231" b="8400"/>
          <a:stretch/>
        </p:blipFill>
        <p:spPr>
          <a:xfrm>
            <a:off x="733926" y="3677568"/>
            <a:ext cx="4704348" cy="300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94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0431"/>
            <a:ext cx="10515600" cy="57333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Maiandra GD" panose="020E0502030308020204" pitchFamily="34" charset="0"/>
              </a:rPr>
              <a:t>Model Building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317" t="26894" r="29274" b="2875"/>
          <a:stretch/>
        </p:blipFill>
        <p:spPr>
          <a:xfrm>
            <a:off x="385010" y="866273"/>
            <a:ext cx="4492896" cy="32605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6381" t="28411" r="29440" b="9805"/>
          <a:stretch/>
        </p:blipFill>
        <p:spPr>
          <a:xfrm>
            <a:off x="5161547" y="866273"/>
            <a:ext cx="6605337" cy="423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419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2463"/>
            <a:ext cx="10515600" cy="68162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Maiandra GD" panose="020E0502030308020204" pitchFamily="34" charset="0"/>
              </a:rPr>
              <a:t>Conclusion</a:t>
            </a:r>
            <a:endParaRPr lang="en-US" dirty="0">
              <a:latin typeface="Maiandra GD" panose="020E0502030308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474" y="947320"/>
            <a:ext cx="11766883" cy="5682080"/>
          </a:xfrm>
        </p:spPr>
        <p:txBody>
          <a:bodyPr>
            <a:normAutofit/>
          </a:bodyPr>
          <a:lstStyle/>
          <a:p>
            <a:pPr algn="just"/>
            <a:r>
              <a:rPr lang="en-US" sz="2000" dirty="0">
                <a:latin typeface="Maiandra GD" panose="020E0502030308020204" pitchFamily="34" charset="0"/>
              </a:rPr>
              <a:t>The data was scrapped from the websites make my </a:t>
            </a:r>
            <a:r>
              <a:rPr lang="en-US" sz="2000" dirty="0" err="1">
                <a:latin typeface="Maiandra GD" panose="020E0502030308020204" pitchFamily="34" charset="0"/>
              </a:rPr>
              <a:t>trip,yatra.com</a:t>
            </a:r>
            <a:r>
              <a:rPr lang="en-US" sz="2000" dirty="0">
                <a:latin typeface="Maiandra GD" panose="020E0502030308020204" pitchFamily="34" charset="0"/>
              </a:rPr>
              <a:t> etc. From </a:t>
            </a:r>
            <a:r>
              <a:rPr lang="en-US" sz="2000" dirty="0" smtClean="0">
                <a:latin typeface="Maiandra GD" panose="020E0502030308020204" pitchFamily="34" charset="0"/>
              </a:rPr>
              <a:t>scrapped </a:t>
            </a:r>
            <a:r>
              <a:rPr lang="en-US" sz="2000" dirty="0">
                <a:latin typeface="Maiandra GD" panose="020E0502030308020204" pitchFamily="34" charset="0"/>
              </a:rPr>
              <a:t>data different kinds of cleaning have to be done before EDA as it comes with junk data also. It was cleaned in python and different graphs were drawn. </a:t>
            </a:r>
            <a:endParaRPr lang="en-US" sz="2000" dirty="0" smtClean="0">
              <a:latin typeface="Maiandra GD" panose="020E0502030308020204" pitchFamily="34" charset="0"/>
            </a:endParaRPr>
          </a:p>
          <a:p>
            <a:endParaRPr lang="en-US" sz="2000" dirty="0" smtClean="0">
              <a:latin typeface="Maiandra GD" panose="020E0502030308020204" pitchFamily="34" charset="0"/>
            </a:endParaRPr>
          </a:p>
          <a:p>
            <a:pPr algn="just"/>
            <a:r>
              <a:rPr lang="en-US" sz="2000" dirty="0" smtClean="0">
                <a:latin typeface="Maiandra GD" panose="020E0502030308020204" pitchFamily="34" charset="0"/>
              </a:rPr>
              <a:t>It </a:t>
            </a:r>
            <a:r>
              <a:rPr lang="en-US" sz="2000" dirty="0">
                <a:latin typeface="Maiandra GD" panose="020E0502030308020204" pitchFamily="34" charset="0"/>
              </a:rPr>
              <a:t>was seen that TAP AIR RORTUGAL was the airways having </a:t>
            </a:r>
            <a:r>
              <a:rPr lang="en-US" sz="2000" dirty="0" smtClean="0">
                <a:latin typeface="Maiandra GD" panose="020E0502030308020204" pitchFamily="34" charset="0"/>
              </a:rPr>
              <a:t>highest </a:t>
            </a:r>
            <a:r>
              <a:rPr lang="en-US" sz="2000" dirty="0">
                <a:latin typeface="Maiandra GD" panose="020E0502030308020204" pitchFamily="34" charset="0"/>
              </a:rPr>
              <a:t>amount of travelling time. The month of </a:t>
            </a:r>
            <a:r>
              <a:rPr lang="en-US" sz="2000" dirty="0" smtClean="0">
                <a:latin typeface="Maiandra GD" panose="020E0502030308020204" pitchFamily="34" charset="0"/>
              </a:rPr>
              <a:t>October </a:t>
            </a:r>
            <a:r>
              <a:rPr lang="en-US" sz="2000" dirty="0">
                <a:latin typeface="Maiandra GD" panose="020E0502030308020204" pitchFamily="34" charset="0"/>
              </a:rPr>
              <a:t>most travelling </a:t>
            </a:r>
            <a:r>
              <a:rPr lang="en-US" sz="2000" dirty="0" smtClean="0">
                <a:latin typeface="Maiandra GD" panose="020E0502030308020204" pitchFamily="34" charset="0"/>
              </a:rPr>
              <a:t>occurred </a:t>
            </a:r>
            <a:r>
              <a:rPr lang="en-US" sz="2000" dirty="0">
                <a:latin typeface="Maiandra GD" panose="020E0502030308020204" pitchFamily="34" charset="0"/>
              </a:rPr>
              <a:t>according to the dataset. Most of them have 2 stops </a:t>
            </a:r>
            <a:r>
              <a:rPr lang="en-US" sz="2000" dirty="0" smtClean="0">
                <a:latin typeface="Maiandra GD" panose="020E0502030308020204" pitchFamily="34" charset="0"/>
              </a:rPr>
              <a:t>at least </a:t>
            </a:r>
            <a:r>
              <a:rPr lang="en-US" sz="2000" dirty="0">
                <a:latin typeface="Maiandra GD" panose="020E0502030308020204" pitchFamily="34" charset="0"/>
              </a:rPr>
              <a:t>to commute. ALL NIPPON AIRWAYS is the most costliest. Most travelling </a:t>
            </a:r>
            <a:r>
              <a:rPr lang="en-US" sz="2000" dirty="0" smtClean="0">
                <a:latin typeface="Maiandra GD" panose="020E0502030308020204" pitchFamily="34" charset="0"/>
              </a:rPr>
              <a:t>occurred </a:t>
            </a:r>
            <a:r>
              <a:rPr lang="en-US" sz="2000" dirty="0">
                <a:latin typeface="Maiandra GD" panose="020E0502030308020204" pitchFamily="34" charset="0"/>
              </a:rPr>
              <a:t>on 27 NOV 2022. From the dataset it was seen that TORONTO was the most destination place. </a:t>
            </a:r>
            <a:endParaRPr lang="en-US" sz="2000" dirty="0" smtClean="0">
              <a:latin typeface="Maiandra GD" panose="020E0502030308020204" pitchFamily="34" charset="0"/>
            </a:endParaRPr>
          </a:p>
          <a:p>
            <a:endParaRPr lang="en-US" sz="2000" dirty="0" smtClean="0">
              <a:latin typeface="Maiandra GD" panose="020E0502030308020204" pitchFamily="34" charset="0"/>
            </a:endParaRPr>
          </a:p>
          <a:p>
            <a:pPr algn="just"/>
            <a:r>
              <a:rPr lang="en-US" sz="2000" dirty="0" smtClean="0">
                <a:latin typeface="Maiandra GD" panose="020E0502030308020204" pitchFamily="34" charset="0"/>
              </a:rPr>
              <a:t>The </a:t>
            </a:r>
            <a:r>
              <a:rPr lang="en-US" sz="2000" dirty="0">
                <a:latin typeface="Maiandra GD" panose="020E0502030308020204" pitchFamily="34" charset="0"/>
              </a:rPr>
              <a:t>XGBOOST gave the highest accuracy. At random state, 256, the training accuracy is :0.9210784970873552. At random state, 256, the testing accuracy is :0.869011216220525. The MAE is 12957.08145988235. The MSE is 12957.08145988235 and RMSE is 113.82917666346512</a:t>
            </a:r>
            <a:r>
              <a:rPr lang="en-US" sz="2000" dirty="0" smtClean="0">
                <a:latin typeface="Maiandra GD" panose="020E0502030308020204" pitchFamily="34" charset="0"/>
              </a:rPr>
              <a:t>.</a:t>
            </a:r>
          </a:p>
          <a:p>
            <a:endParaRPr lang="en-US" sz="2000" dirty="0" smtClean="0">
              <a:latin typeface="Maiandra GD" panose="020E0502030308020204" pitchFamily="34" charset="0"/>
            </a:endParaRPr>
          </a:p>
          <a:p>
            <a:pPr algn="just"/>
            <a:r>
              <a:rPr lang="en-US" sz="2000" dirty="0" smtClean="0">
                <a:latin typeface="Maiandra GD" panose="020E0502030308020204" pitchFamily="34" charset="0"/>
              </a:rPr>
              <a:t>After hyper parameter </a:t>
            </a:r>
            <a:r>
              <a:rPr lang="en-US" sz="2000" dirty="0">
                <a:latin typeface="Maiandra GD" panose="020E0502030308020204" pitchFamily="34" charset="0"/>
              </a:rPr>
              <a:t>tuning it was found to have At random state, 256, the training accuracy is :0.9130650810656163. At random state, 256, the testing accuracy is :0.8812360857622321. The MAE is 12974.838366156499. The MSE is 12974.838366156499 and RMSE is 113.90714800290849</a:t>
            </a:r>
          </a:p>
        </p:txBody>
      </p:sp>
    </p:spTree>
    <p:extLst>
      <p:ext uri="{BB962C8B-B14F-4D97-AF65-F5344CB8AC3E}">
        <p14:creationId xmlns:p14="http://schemas.microsoft.com/office/powerpoint/2010/main" val="1688426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8557"/>
            <a:ext cx="10515600" cy="65756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Maiandra GD" panose="020E0502030308020204" pitchFamily="34" charset="0"/>
              </a:rPr>
              <a:t>Data Collection (Web scrapping)</a:t>
            </a:r>
            <a:endParaRPr lang="en-US" dirty="0">
              <a:latin typeface="Maiandra GD" panose="020E0502030308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431" t="24129" r="6887"/>
          <a:stretch/>
        </p:blipFill>
        <p:spPr>
          <a:xfrm>
            <a:off x="1084847" y="926431"/>
            <a:ext cx="10022306" cy="529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8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8557"/>
            <a:ext cx="10515600" cy="65756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Maiandra GD" panose="020E0502030308020204" pitchFamily="34" charset="0"/>
              </a:rPr>
              <a:t>Data Collection (Web scrapping)</a:t>
            </a:r>
            <a:endParaRPr lang="en-US" dirty="0">
              <a:latin typeface="Maiandra GD" panose="020E0502030308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5690" t="32097" r="10691"/>
          <a:stretch/>
        </p:blipFill>
        <p:spPr>
          <a:xfrm>
            <a:off x="838200" y="1010653"/>
            <a:ext cx="9877928" cy="512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3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8557"/>
            <a:ext cx="10515600" cy="65756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Maiandra GD" panose="020E0502030308020204" pitchFamily="34" charset="0"/>
              </a:rPr>
              <a:t>Data Collection (Web scrapping)</a:t>
            </a:r>
            <a:endParaRPr lang="en-US" dirty="0">
              <a:latin typeface="Maiandra GD" panose="020E050203030802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473" t="28000" r="39999"/>
          <a:stretch/>
        </p:blipFill>
        <p:spPr>
          <a:xfrm>
            <a:off x="156409" y="671385"/>
            <a:ext cx="3368843" cy="31329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5296" t="59654" r="34079" b="1731"/>
          <a:stretch/>
        </p:blipFill>
        <p:spPr>
          <a:xfrm>
            <a:off x="5931568" y="914399"/>
            <a:ext cx="6172201" cy="26469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5888" t="27006" r="13749" b="2784"/>
          <a:stretch/>
        </p:blipFill>
        <p:spPr>
          <a:xfrm>
            <a:off x="3128210" y="3669628"/>
            <a:ext cx="5606716" cy="314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56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8557"/>
            <a:ext cx="10515600" cy="65756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Maiandra GD" panose="020E0502030308020204" pitchFamily="34" charset="0"/>
              </a:rPr>
              <a:t>Data Collection (Web scrapping)</a:t>
            </a:r>
            <a:endParaRPr lang="en-US" dirty="0">
              <a:latin typeface="Maiandra GD" panose="020E0502030308020204" pitchFamily="34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250" t="27447" r="31915"/>
          <a:stretch/>
        </p:blipFill>
        <p:spPr>
          <a:xfrm>
            <a:off x="275952" y="685802"/>
            <a:ext cx="3934327" cy="31570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8454" t="26655" r="26283"/>
          <a:stretch/>
        </p:blipFill>
        <p:spPr>
          <a:xfrm>
            <a:off x="7798927" y="678534"/>
            <a:ext cx="4240672" cy="31643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16875" t="28586" r="38125"/>
          <a:stretch/>
        </p:blipFill>
        <p:spPr>
          <a:xfrm>
            <a:off x="3134282" y="2538663"/>
            <a:ext cx="4448077" cy="396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0316"/>
            <a:ext cx="10515600" cy="777875"/>
          </a:xfrm>
        </p:spPr>
        <p:txBody>
          <a:bodyPr/>
          <a:lstStyle/>
          <a:p>
            <a:pPr algn="ctr"/>
            <a:r>
              <a:rPr lang="en-US" dirty="0">
                <a:latin typeface="Maiandra GD" panose="020E0502030308020204" pitchFamily="34" charset="0"/>
              </a:rPr>
              <a:t>Data Collection (Web scrapping)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696" t="28576" r="36423"/>
          <a:stretch/>
        </p:blipFill>
        <p:spPr>
          <a:xfrm>
            <a:off x="336886" y="816226"/>
            <a:ext cx="3705726" cy="31079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6974" t="31219" r="25296" b="18230"/>
          <a:stretch/>
        </p:blipFill>
        <p:spPr>
          <a:xfrm>
            <a:off x="5642553" y="898191"/>
            <a:ext cx="5979952" cy="29439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6678" t="29639" r="23717" b="19635"/>
          <a:stretch/>
        </p:blipFill>
        <p:spPr>
          <a:xfrm>
            <a:off x="2847473" y="3749311"/>
            <a:ext cx="6497054" cy="310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386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0431"/>
            <a:ext cx="10515600" cy="5974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Maiandra GD" panose="020E0502030308020204" pitchFamily="34" charset="0"/>
              </a:rPr>
              <a:t>Exploring Dataset</a:t>
            </a:r>
            <a:endParaRPr lang="en-US" dirty="0">
              <a:latin typeface="Maiandra GD" panose="020E0502030308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541" t="26617" r="37356" b="7575"/>
          <a:stretch/>
        </p:blipFill>
        <p:spPr>
          <a:xfrm>
            <a:off x="0" y="399131"/>
            <a:ext cx="3645568" cy="28635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7664" t="28235" r="25296"/>
          <a:stretch/>
        </p:blipFill>
        <p:spPr>
          <a:xfrm>
            <a:off x="119405" y="3561347"/>
            <a:ext cx="4320248" cy="30560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7368" t="27357" r="37829"/>
          <a:stretch/>
        </p:blipFill>
        <p:spPr>
          <a:xfrm>
            <a:off x="4836695" y="751972"/>
            <a:ext cx="6163695" cy="56187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3862" y="3868295"/>
            <a:ext cx="3767655" cy="224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97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2263" y="108284"/>
            <a:ext cx="10515600" cy="910222"/>
          </a:xfrm>
        </p:spPr>
        <p:txBody>
          <a:bodyPr/>
          <a:lstStyle/>
          <a:p>
            <a:pPr algn="ctr"/>
            <a:r>
              <a:rPr lang="en-US" dirty="0" smtClean="0">
                <a:latin typeface="Maiandra GD" panose="020E0502030308020204" pitchFamily="34" charset="0"/>
              </a:rPr>
              <a:t>Explorative Data Analysis</a:t>
            </a:r>
            <a:endParaRPr lang="en-US" dirty="0">
              <a:latin typeface="Maiandra GD" panose="020E0502030308020204" pitchFamily="34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941" y="2054225"/>
            <a:ext cx="4357406" cy="43513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077" y="760997"/>
            <a:ext cx="58293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98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174</TotalTime>
  <Words>303</Words>
  <Application>Microsoft Office PowerPoint</Application>
  <PresentationFormat>Widescreen</PresentationFormat>
  <Paragraphs>36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Maiandra GD</vt:lpstr>
      <vt:lpstr>Office Theme</vt:lpstr>
      <vt:lpstr>Flight Price Prediction</vt:lpstr>
      <vt:lpstr>Problem Statement</vt:lpstr>
      <vt:lpstr>Data Collection (Web scrapping)</vt:lpstr>
      <vt:lpstr>Data Collection (Web scrapping)</vt:lpstr>
      <vt:lpstr>Data Collection (Web scrapping)</vt:lpstr>
      <vt:lpstr>Data Collection (Web scrapping)</vt:lpstr>
      <vt:lpstr>Data Collection (Web scrapping)</vt:lpstr>
      <vt:lpstr>Exploring Dataset</vt:lpstr>
      <vt:lpstr>Explorative Data Analysis</vt:lpstr>
      <vt:lpstr>Explorative Data Analysis</vt:lpstr>
      <vt:lpstr>Explorative Data Analysis</vt:lpstr>
      <vt:lpstr>Explorative Data Analysis</vt:lpstr>
      <vt:lpstr>Explorative Data Analysis</vt:lpstr>
      <vt:lpstr>EDA and Data Cleaning</vt:lpstr>
      <vt:lpstr>EDA and Data Cleaning</vt:lpstr>
      <vt:lpstr>EDA and Data Cleaning</vt:lpstr>
      <vt:lpstr>EDA and Data Cleaning</vt:lpstr>
      <vt:lpstr>EDA and Data Cleaning</vt:lpstr>
      <vt:lpstr>EDA and Data Cleaning</vt:lpstr>
      <vt:lpstr>Preprocessing and Model Building</vt:lpstr>
      <vt:lpstr>Model Building</vt:lpstr>
      <vt:lpstr>Model Building</vt:lpstr>
      <vt:lpstr>Model Building</vt:lpstr>
      <vt:lpstr>Model Building</vt:lpstr>
      <vt:lpstr>Conclusion</vt:lpstr>
    </vt:vector>
  </TitlesOfParts>
  <Company>home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Flight Price Prediction</dc:title>
  <dc:creator>Vishal Manoj</dc:creator>
  <cp:lastModifiedBy>Vishal Manoj</cp:lastModifiedBy>
  <cp:revision>11</cp:revision>
  <dcterms:created xsi:type="dcterms:W3CDTF">2022-09-26T07:21:49Z</dcterms:created>
  <dcterms:modified xsi:type="dcterms:W3CDTF">2022-09-27T17:57:18Z</dcterms:modified>
</cp:coreProperties>
</file>